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2.xml.rels" ContentType="application/vnd.openxmlformats-package.relationships+xml"/>
  <Override PartName="/ppt/notesSlides/_rels/notesSlide9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3.xml.rels" ContentType="application/vnd.openxmlformats-package.relationships+xml"/>
  <Override PartName="/ppt/notesSlides/_rels/notesSlide8.xml.rels" ContentType="application/vnd.openxmlformats-package.relationships+xml"/>
  <Override PartName="/ppt/notesSlides/notesSlide2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slide22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_rels/presentation.xml.rels" ContentType="application/vnd.openxmlformats-package.relationships+xml"/>
  <Override PartName="/ppt/media/image33.png" ContentType="image/png"/>
  <Override PartName="/ppt/media/image32.png" ContentType="image/png"/>
  <Override PartName="/ppt/media/image31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9489CE9C-8B7B-4AE5-AAC3-E9DDF7A69152}" type="slidenum"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 Structure, fooling branch predictor, mem access 1 mem access 2 , no isa instruction to 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1st train the branch predictor then exploit it’s speculative execution, array2 attacker has access 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somewhat mid way solution is proposed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lfence  stops speculative execution and waits, sew - the instructions should be inside the sew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_mm_ allows to put fence in C, 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Modular code, 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2431080" y="1152000"/>
            <a:ext cx="4281120" cy="341604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2431080" y="1152000"/>
            <a:ext cx="428112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2"/>
          <a:stretch/>
        </p:blipFill>
        <p:spPr>
          <a:xfrm>
            <a:off x="2431080" y="1152000"/>
            <a:ext cx="4281120" cy="341604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3"/>
          <a:stretch/>
        </p:blipFill>
        <p:spPr>
          <a:xfrm>
            <a:off x="2431080" y="1152000"/>
            <a:ext cx="428112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</p:spPr>
        <p:txBody>
          <a:bodyPr tIns="91440" bIns="91440" anchor="b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13F0CEAB-0423-4AE8-8717-9F51840980D6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ADBF77D8-9D14-464C-91CA-CB6FD10BBEA3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https://www.io-tech.fi/uutinen/intel-kertoi-edistymisestaan-meltdown-ja-spectre-haavoittuvuuksien-paikkaamisessa/" TargetMode="Externa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hyperlink" Target="https://www.paulkocher.com/doc/MicrosoftCompilerSpectreMitigation.html" TargetMode="External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hyperlink" Target="https://github.com/svkeerthy/CompilerEngg18/tree/master/lib/Transforms/DevanshTaintAnalysis" TargetMode="External"/><Relationship Id="rId3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5.xml"/><Relationship Id="rId4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hyperlink" Target="https://www.darpa.mil/program/cyber-grand-challenge" TargetMode="External"/><Relationship Id="rId4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hyperlink" Target="https://arxiv.org/pdf/1807.05843.pdf" TargetMode="External"/><Relationship Id="rId4" Type="http://schemas.openxmlformats.org/officeDocument/2006/relationships/slideLayout" Target="../slideLayouts/slideLayout15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hyperlink" Target="https://docs.google.com/document/d/1wwcfv3UV9ZnZVcGiGuoITT_61e_Ko3TmoCS3uXLcJR0/edit#" TargetMode="External"/><Relationship Id="rId3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://go.microsoft.com/fwlink/p/?linkid=512130" TargetMode="External"/><Relationship Id="rId2" Type="http://schemas.openxmlformats.org/officeDocument/2006/relationships/hyperlink" Target="https://docs.microsoft.com/en-us/previous-versions/hh977023(v=vs.140)" TargetMode="External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5.xml"/><Relationship Id="rId5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187920" y="1160280"/>
            <a:ext cx="4600080" cy="45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Mitigating Spectre and Meltdown in LLVM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60480" y="4757400"/>
            <a:ext cx="9025560" cy="2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2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1"/>
              </a:rPr>
              <a:t>https://www.io-tech.fi/uutinen/intel-kertoi-edistymisestaan-meltdown-ja-spectre-haavoittuvuuksien-paikkaamisessa/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1" name="Google Shape;57;p13" descr=""/>
          <p:cNvPicPr/>
          <p:nvPr/>
        </p:nvPicPr>
        <p:blipFill>
          <a:blip r:embed="rId2"/>
          <a:stretch/>
        </p:blipFill>
        <p:spPr>
          <a:xfrm>
            <a:off x="3727440" y="473400"/>
            <a:ext cx="5358240" cy="2946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4FEE6F64-4AB5-4F67-9741-FF06A5FF5B3D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149760" y="13860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Code Design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53640" y="876240"/>
            <a:ext cx="8775000" cy="227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Code is modular, any of the parts can be modified without changing other parts.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Currently initial taint is detected for scanf only.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 branch is tainted if: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000000"/>
              </a:buClr>
              <a:buFont typeface="Arial"/>
              <a:buChar char="○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Outcome of branch depends on Tainted Variable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000000"/>
              </a:buClr>
              <a:buFont typeface="Arial"/>
              <a:buChar char="○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Blocks it leads to contains Tainted Memory access.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Security is preferred over speed.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Fences are added at some non - spectre branches also.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5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0" name="Google Shape;142;p22" descr=""/>
          <p:cNvPicPr/>
          <p:nvPr/>
        </p:nvPicPr>
        <p:blipFill>
          <a:blip r:embed="rId1"/>
          <a:stretch/>
        </p:blipFill>
        <p:spPr>
          <a:xfrm>
            <a:off x="5677560" y="1417320"/>
            <a:ext cx="3312000" cy="1899720"/>
          </a:xfrm>
          <a:prstGeom prst="rect">
            <a:avLst/>
          </a:prstGeom>
          <a:ln>
            <a:noFill/>
          </a:ln>
        </p:spPr>
      </p:pic>
      <p:sp>
        <p:nvSpPr>
          <p:cNvPr id="131" name="CustomShape 4"/>
          <p:cNvSpPr/>
          <p:nvPr/>
        </p:nvSpPr>
        <p:spPr>
          <a:xfrm>
            <a:off x="317160" y="3263760"/>
            <a:ext cx="2853720" cy="1703520"/>
          </a:xfrm>
          <a:prstGeom prst="rect">
            <a:avLst/>
          </a:prstGeom>
          <a:solidFill>
            <a:srgbClr val="e6b8af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5"/>
          <p:cNvSpPr/>
          <p:nvPr/>
        </p:nvSpPr>
        <p:spPr>
          <a:xfrm>
            <a:off x="959040" y="3977640"/>
            <a:ext cx="1478880" cy="783000"/>
          </a:xfrm>
          <a:prstGeom prst="ellipse">
            <a:avLst/>
          </a:prstGeom>
          <a:solidFill>
            <a:srgbClr val="ff0000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6"/>
          <p:cNvSpPr/>
          <p:nvPr/>
        </p:nvSpPr>
        <p:spPr>
          <a:xfrm>
            <a:off x="1279440" y="4149360"/>
            <a:ext cx="929520" cy="3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Spectre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7"/>
          <p:cNvSpPr/>
          <p:nvPr/>
        </p:nvSpPr>
        <p:spPr>
          <a:xfrm>
            <a:off x="317160" y="3263760"/>
            <a:ext cx="385236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All code Snippets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8501760" y="463716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8093DC2A-4BFC-4DF6-8CC6-70D09AF6C3A6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199080" y="3240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Testing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302760" y="571320"/>
            <a:ext cx="5714640" cy="119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Author: Spectre Attacks: Exploiting Speculative Execution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Gave 15 Spectre test cases.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Microsoft’s solution failed 13 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oo7 failed 1 of them.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Made test cases into proper program to run pass.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8" name="Google Shape;154;p23" descr=""/>
          <p:cNvPicPr/>
          <p:nvPr/>
        </p:nvPicPr>
        <p:blipFill>
          <a:blip r:embed="rId1"/>
          <a:stretch/>
        </p:blipFill>
        <p:spPr>
          <a:xfrm>
            <a:off x="7358760" y="83520"/>
            <a:ext cx="1609920" cy="2449800"/>
          </a:xfrm>
          <a:prstGeom prst="rect">
            <a:avLst/>
          </a:prstGeom>
          <a:ln>
            <a:noFill/>
          </a:ln>
        </p:spPr>
      </p:pic>
      <p:sp>
        <p:nvSpPr>
          <p:cNvPr id="139" name="CustomShape 4"/>
          <p:cNvSpPr/>
          <p:nvPr/>
        </p:nvSpPr>
        <p:spPr>
          <a:xfrm>
            <a:off x="60480" y="4757400"/>
            <a:ext cx="9025560" cy="2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2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2"/>
              </a:rPr>
              <a:t>https://www.paulkocher.com/doc/MicrosoftCompilerSpectreMitigation.html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Google Shape;156;p23" descr=""/>
          <p:cNvPicPr/>
          <p:nvPr/>
        </p:nvPicPr>
        <p:blipFill>
          <a:blip r:embed="rId3"/>
          <a:srcRect l="4420" t="5386" r="51816" b="49319"/>
          <a:stretch/>
        </p:blipFill>
        <p:spPr>
          <a:xfrm>
            <a:off x="631440" y="2265480"/>
            <a:ext cx="4208400" cy="2449800"/>
          </a:xfrm>
          <a:prstGeom prst="rect">
            <a:avLst/>
          </a:prstGeom>
          <a:ln>
            <a:noFill/>
          </a:ln>
        </p:spPr>
      </p:pic>
      <p:sp>
        <p:nvSpPr>
          <p:cNvPr id="141" name="CustomShape 5"/>
          <p:cNvSpPr/>
          <p:nvPr/>
        </p:nvSpPr>
        <p:spPr>
          <a:xfrm>
            <a:off x="7555320" y="2620800"/>
            <a:ext cx="2067120" cy="48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Paul Kocher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B67A4AF7-051D-416D-A557-6774121270FF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262080" y="2715480"/>
            <a:ext cx="7949880" cy="208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Lfence gets added before the tainted branches.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3"/>
          <p:cNvSpPr/>
          <p:nvPr/>
        </p:nvSpPr>
        <p:spPr>
          <a:xfrm>
            <a:off x="178920" y="11268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Commands Used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5" name="Google Shape;165;p24" descr=""/>
          <p:cNvPicPr/>
          <p:nvPr/>
        </p:nvPicPr>
        <p:blipFill>
          <a:blip r:embed="rId1"/>
          <a:srcRect l="8528" t="13102" r="18456" b="74823"/>
          <a:stretch/>
        </p:blipFill>
        <p:spPr>
          <a:xfrm>
            <a:off x="262080" y="851760"/>
            <a:ext cx="8843400" cy="822240"/>
          </a:xfrm>
          <a:prstGeom prst="rect">
            <a:avLst/>
          </a:prstGeom>
          <a:ln>
            <a:noFill/>
          </a:ln>
        </p:spPr>
      </p:pic>
      <p:sp>
        <p:nvSpPr>
          <p:cNvPr id="146" name="CustomShape 4"/>
          <p:cNvSpPr/>
          <p:nvPr/>
        </p:nvSpPr>
        <p:spPr>
          <a:xfrm>
            <a:off x="262080" y="206316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Output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7" name="Google Shape;167;p24" descr=""/>
          <p:cNvPicPr/>
          <p:nvPr/>
        </p:nvPicPr>
        <p:blipFill>
          <a:blip r:embed="rId2"/>
          <a:srcRect l="6210" t="11496" r="48231" b="42252"/>
          <a:stretch/>
        </p:blipFill>
        <p:spPr>
          <a:xfrm>
            <a:off x="4187880" y="2394360"/>
            <a:ext cx="4662000" cy="266184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87CB128C-3A9E-49AE-986A-49DBF77B2CEE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105480" y="-2772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Test case 1 (C Program)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0" name="Google Shape;174;p25" descr=""/>
          <p:cNvPicPr/>
          <p:nvPr/>
        </p:nvPicPr>
        <p:blipFill>
          <a:blip r:embed="rId1"/>
          <a:srcRect l="5736" t="5189" r="61449" b="58370"/>
          <a:stretch/>
        </p:blipFill>
        <p:spPr>
          <a:xfrm>
            <a:off x="214200" y="896400"/>
            <a:ext cx="4969080" cy="3103920"/>
          </a:xfrm>
          <a:prstGeom prst="rect">
            <a:avLst/>
          </a:prstGeom>
          <a:ln>
            <a:noFill/>
          </a:ln>
        </p:spPr>
      </p:pic>
      <p:sp>
        <p:nvSpPr>
          <p:cNvPr id="151" name="CustomShape 3"/>
          <p:cNvSpPr/>
          <p:nvPr/>
        </p:nvSpPr>
        <p:spPr>
          <a:xfrm>
            <a:off x="5631840" y="2087640"/>
            <a:ext cx="3196800" cy="2160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Both Microsoft &amp; oo7 passed this.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4"/>
          <p:cNvSpPr/>
          <p:nvPr/>
        </p:nvSpPr>
        <p:spPr>
          <a:xfrm>
            <a:off x="136080" y="4769640"/>
            <a:ext cx="846504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2"/>
              </a:rPr>
              <a:t>https://github.com/svkeerthy/CompilerEngg18/tree/master/lib/Transforms/DevanshTaintAnalysis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CC241E3E-FE0C-4F48-BEB2-1C8B57DD6C0D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54" name="Google Shape;182;p26" descr=""/>
          <p:cNvPicPr/>
          <p:nvPr/>
        </p:nvPicPr>
        <p:blipFill>
          <a:blip r:embed="rId1"/>
          <a:srcRect l="3541" t="4957" r="8544" b="4421"/>
          <a:stretch/>
        </p:blipFill>
        <p:spPr>
          <a:xfrm>
            <a:off x="575280" y="448560"/>
            <a:ext cx="7947360" cy="4608000"/>
          </a:xfrm>
          <a:prstGeom prst="rect">
            <a:avLst/>
          </a:prstGeom>
          <a:ln>
            <a:noFill/>
          </a:ln>
        </p:spPr>
      </p:pic>
      <p:sp>
        <p:nvSpPr>
          <p:cNvPr id="155" name="CustomShape 2"/>
          <p:cNvSpPr/>
          <p:nvPr/>
        </p:nvSpPr>
        <p:spPr>
          <a:xfrm>
            <a:off x="105480" y="-2772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Test case 1(IR)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3887B3AE-CFC0-4BCD-B8AC-47A24D8B2156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105480" y="-6804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Test case 1(IR Fenced)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8" name="Google Shape;190;p27" descr=""/>
          <p:cNvPicPr/>
          <p:nvPr/>
        </p:nvPicPr>
        <p:blipFill>
          <a:blip r:embed="rId1"/>
          <a:srcRect l="3594" t="6035" r="33440" b="3055"/>
          <a:stretch/>
        </p:blipFill>
        <p:spPr>
          <a:xfrm>
            <a:off x="341280" y="381600"/>
            <a:ext cx="5756400" cy="4674960"/>
          </a:xfrm>
          <a:prstGeom prst="rect">
            <a:avLst/>
          </a:prstGeom>
          <a:ln>
            <a:noFill/>
          </a:ln>
        </p:spPr>
      </p:pic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9A579F87-E573-4EC6-A13C-AE8CA1E6C43A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105480" y="-27720"/>
            <a:ext cx="751248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Test case 1(Assembly Fenced)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1" name="Google Shape;197;p28" descr=""/>
          <p:cNvPicPr/>
          <p:nvPr/>
        </p:nvPicPr>
        <p:blipFill>
          <a:blip r:embed="rId1"/>
          <a:srcRect l="3592" t="13228" r="50155" b="10563"/>
          <a:stretch/>
        </p:blipFill>
        <p:spPr>
          <a:xfrm>
            <a:off x="1297440" y="461520"/>
            <a:ext cx="5148000" cy="4554720"/>
          </a:xfrm>
          <a:prstGeom prst="rect">
            <a:avLst/>
          </a:prstGeom>
          <a:ln>
            <a:noFill/>
          </a:ln>
        </p:spPr>
      </p:pic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CC9C1EA4-E5AF-470A-A29D-B18BC8EA93E0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105480" y="-27720"/>
            <a:ext cx="735192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Test case 13 (C Program)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4" name="Google Shape;204;p29" descr=""/>
          <p:cNvPicPr/>
          <p:nvPr/>
        </p:nvPicPr>
        <p:blipFill>
          <a:blip r:embed="rId1"/>
          <a:srcRect l="3594" t="4724" r="60459" b="44394"/>
          <a:stretch/>
        </p:blipFill>
        <p:spPr>
          <a:xfrm>
            <a:off x="434880" y="568440"/>
            <a:ext cx="5424120" cy="4318560"/>
          </a:xfrm>
          <a:prstGeom prst="rect">
            <a:avLst/>
          </a:prstGeom>
          <a:ln>
            <a:noFill/>
          </a:ln>
        </p:spPr>
      </p:pic>
      <p:sp>
        <p:nvSpPr>
          <p:cNvPr id="165" name="CustomShape 3"/>
          <p:cNvSpPr/>
          <p:nvPr/>
        </p:nvSpPr>
        <p:spPr>
          <a:xfrm>
            <a:off x="5946840" y="2161440"/>
            <a:ext cx="3196800" cy="2160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Both Microsoft &amp; oo7 failed this.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CBB9D561-7D12-46CE-8EE5-F7F9C9173DAD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105480" y="-8820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Test case 13 (IR)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8" name="Google Shape;212;p30" descr=""/>
          <p:cNvPicPr/>
          <p:nvPr/>
        </p:nvPicPr>
        <p:blipFill>
          <a:blip r:embed="rId1"/>
          <a:srcRect l="5472" t="8807" r="22041" b="5941"/>
          <a:stretch/>
        </p:blipFill>
        <p:spPr>
          <a:xfrm>
            <a:off x="240840" y="361440"/>
            <a:ext cx="7097040" cy="4695120"/>
          </a:xfrm>
          <a:prstGeom prst="rect">
            <a:avLst/>
          </a:prstGeom>
          <a:ln>
            <a:noFill/>
          </a:ln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792B984D-723B-4328-ADA4-7987DC3380A9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32120" y="-52560"/>
            <a:ext cx="674352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Test case 13 (IR Fenced)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1" name="Google Shape;219;p31" descr=""/>
          <p:cNvPicPr/>
          <p:nvPr/>
        </p:nvPicPr>
        <p:blipFill>
          <a:blip r:embed="rId1"/>
          <a:srcRect l="5554" t="5937" r="22216" b="5323"/>
          <a:stretch/>
        </p:blipFill>
        <p:spPr>
          <a:xfrm>
            <a:off x="187200" y="396720"/>
            <a:ext cx="6743520" cy="465984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ad1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CD95B4DD-BDA0-4E73-BBFC-C199FF6C00D6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149760" y="13860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What is Spectre ?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73800" y="1059480"/>
            <a:ext cx="4192920" cy="133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 side channel Attack.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Exploits Speculative Execution.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Untrusted Input sources are exploited.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Affected all the processors in market.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5" name="Google Shape;65;p14" descr=""/>
          <p:cNvPicPr/>
          <p:nvPr/>
        </p:nvPicPr>
        <p:blipFill>
          <a:blip r:embed="rId1"/>
          <a:stretch/>
        </p:blipFill>
        <p:spPr>
          <a:xfrm>
            <a:off x="3658320" y="1059480"/>
            <a:ext cx="5438520" cy="1895040"/>
          </a:xfrm>
          <a:prstGeom prst="rect">
            <a:avLst/>
          </a:prstGeom>
          <a:ln>
            <a:noFill/>
          </a:ln>
        </p:spPr>
      </p:pic>
      <p:pic>
        <p:nvPicPr>
          <p:cNvPr id="86" name="Google Shape;66;p14" descr=""/>
          <p:cNvPicPr/>
          <p:nvPr/>
        </p:nvPicPr>
        <p:blipFill>
          <a:blip r:embed="rId2"/>
          <a:stretch/>
        </p:blipFill>
        <p:spPr>
          <a:xfrm>
            <a:off x="299520" y="3110040"/>
            <a:ext cx="5049000" cy="1332000"/>
          </a:xfrm>
          <a:prstGeom prst="rect">
            <a:avLst/>
          </a:prstGeom>
          <a:ln>
            <a:noFill/>
          </a:ln>
        </p:spPr>
      </p:pic>
      <p:sp>
        <p:nvSpPr>
          <p:cNvPr id="87" name="CustomShape 4"/>
          <p:cNvSpPr/>
          <p:nvPr/>
        </p:nvSpPr>
        <p:spPr>
          <a:xfrm>
            <a:off x="6378120" y="3579480"/>
            <a:ext cx="616680" cy="39312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x &gt; n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5"/>
          <p:cNvSpPr/>
          <p:nvPr/>
        </p:nvSpPr>
        <p:spPr>
          <a:xfrm>
            <a:off x="5348520" y="3776400"/>
            <a:ext cx="8722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custDash>
              <a:ds d="500000" sp="400000"/>
            </a:custDash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2E3968D4-9CBA-4F59-9116-F61C840A6325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105480" y="-27720"/>
            <a:ext cx="718452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Test case 13 (Assembly Fenced)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4" name="Google Shape;226;p32" descr=""/>
          <p:cNvPicPr/>
          <p:nvPr/>
        </p:nvPicPr>
        <p:blipFill>
          <a:blip r:embed="rId1"/>
          <a:srcRect l="5470" t="11961" r="49216" b="4732"/>
          <a:stretch/>
        </p:blipFill>
        <p:spPr>
          <a:xfrm>
            <a:off x="581760" y="421560"/>
            <a:ext cx="4565880" cy="4721400"/>
          </a:xfrm>
          <a:prstGeom prst="rect">
            <a:avLst/>
          </a:prstGeom>
          <a:ln>
            <a:noFill/>
          </a:ln>
        </p:spPr>
      </p:pic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693BAD12-6A2F-4A0F-93D3-298234A92079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105480" y="-74520"/>
            <a:ext cx="718452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Example: Untainted Branches Not Fenced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7" name="Google Shape;233;p33" descr=""/>
          <p:cNvPicPr/>
          <p:nvPr/>
        </p:nvPicPr>
        <p:blipFill>
          <a:blip r:embed="rId1"/>
          <a:srcRect l="5638" t="4878" r="50239" b="3965"/>
          <a:stretch/>
        </p:blipFill>
        <p:spPr>
          <a:xfrm>
            <a:off x="300960" y="374760"/>
            <a:ext cx="4102920" cy="4768560"/>
          </a:xfrm>
          <a:prstGeom prst="rect">
            <a:avLst/>
          </a:prstGeom>
          <a:ln>
            <a:noFill/>
          </a:ln>
        </p:spPr>
      </p:pic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87FBEA79-21B4-4D03-AF62-58948CBD6E9F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05480" y="-27720"/>
            <a:ext cx="718452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Example: Untainted Branches Not Fenced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0" name="Google Shape;240;p34" descr=""/>
          <p:cNvPicPr/>
          <p:nvPr/>
        </p:nvPicPr>
        <p:blipFill>
          <a:blip r:embed="rId1"/>
          <a:srcRect l="6236" t="7752" r="61564" b="7421"/>
          <a:stretch/>
        </p:blipFill>
        <p:spPr>
          <a:xfrm>
            <a:off x="347760" y="421560"/>
            <a:ext cx="3156120" cy="4677480"/>
          </a:xfrm>
          <a:prstGeom prst="rect">
            <a:avLst/>
          </a:prstGeom>
          <a:ln>
            <a:noFill/>
          </a:ln>
        </p:spPr>
      </p:pic>
      <p:pic>
        <p:nvPicPr>
          <p:cNvPr id="181" name="Google Shape;241;p34" descr=""/>
          <p:cNvPicPr/>
          <p:nvPr/>
        </p:nvPicPr>
        <p:blipFill>
          <a:blip r:embed="rId2"/>
          <a:srcRect l="4801" t="9488" r="55076" b="6555"/>
          <a:stretch/>
        </p:blipFill>
        <p:spPr>
          <a:xfrm>
            <a:off x="3946320" y="421560"/>
            <a:ext cx="3973680" cy="4677480"/>
          </a:xfrm>
          <a:prstGeom prst="rect">
            <a:avLst/>
          </a:prstGeom>
          <a:ln>
            <a:noFill/>
          </a:ln>
        </p:spPr>
      </p:pic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E3A2135B-2C15-4150-9C50-49947B4A55AC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178920" y="11268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Conclusion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178920" y="771840"/>
            <a:ext cx="6864840" cy="149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Proposed solution that works for all the 15 test cases.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Is not the tightest bound.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 some non - spectre branches also get flagged.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The bound can be made more tight without changing other parts.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000000"/>
              </a:buClr>
              <a:buFont typeface="Arial"/>
              <a:buChar char="○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By using SEW 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000000"/>
              </a:buClr>
              <a:buFont typeface="Arial"/>
              <a:buChar char="○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Checking dependency between IM1 &amp; IM2.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Currently the initial taint is limited to scanf.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But new initial taints can be easily added.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000000"/>
              </a:buClr>
              <a:buFont typeface="Arial"/>
              <a:buChar char="○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Data from server.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000000"/>
              </a:buClr>
              <a:buFont typeface="Arial"/>
              <a:buChar char="○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Message from IPC.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000000"/>
              </a:buClr>
              <a:buFont typeface="Arial"/>
              <a:buChar char="○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File read or write.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6166800" y="503280"/>
            <a:ext cx="2853720" cy="1703520"/>
          </a:xfrm>
          <a:prstGeom prst="rect">
            <a:avLst/>
          </a:prstGeom>
          <a:solidFill>
            <a:srgbClr val="e6b8af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5"/>
          <p:cNvSpPr/>
          <p:nvPr/>
        </p:nvSpPr>
        <p:spPr>
          <a:xfrm>
            <a:off x="6702120" y="840240"/>
            <a:ext cx="1798920" cy="1306440"/>
          </a:xfrm>
          <a:prstGeom prst="ellipse">
            <a:avLst/>
          </a:prstGeom>
          <a:solidFill>
            <a:srgbClr val="e0666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6"/>
          <p:cNvSpPr/>
          <p:nvPr/>
        </p:nvSpPr>
        <p:spPr>
          <a:xfrm>
            <a:off x="7012080" y="1236240"/>
            <a:ext cx="1163520" cy="665280"/>
          </a:xfrm>
          <a:prstGeom prst="ellipse">
            <a:avLst/>
          </a:prstGeom>
          <a:solidFill>
            <a:srgbClr val="ff0000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7"/>
          <p:cNvSpPr/>
          <p:nvPr/>
        </p:nvSpPr>
        <p:spPr>
          <a:xfrm>
            <a:off x="7129080" y="1388520"/>
            <a:ext cx="929520" cy="3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Spectre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8"/>
          <p:cNvSpPr/>
          <p:nvPr/>
        </p:nvSpPr>
        <p:spPr>
          <a:xfrm>
            <a:off x="7166880" y="840240"/>
            <a:ext cx="89172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Fenced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9"/>
          <p:cNvSpPr/>
          <p:nvPr/>
        </p:nvSpPr>
        <p:spPr>
          <a:xfrm>
            <a:off x="6166800" y="503280"/>
            <a:ext cx="385236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All code Snippets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1" name="Google Shape;255;p35" descr=""/>
          <p:cNvPicPr/>
          <p:nvPr/>
        </p:nvPicPr>
        <p:blipFill>
          <a:blip r:embed="rId1"/>
          <a:stretch/>
        </p:blipFill>
        <p:spPr>
          <a:xfrm>
            <a:off x="4714920" y="2719440"/>
            <a:ext cx="4428720" cy="1495080"/>
          </a:xfrm>
          <a:prstGeom prst="rect">
            <a:avLst/>
          </a:prstGeom>
          <a:ln>
            <a:noFill/>
          </a:ln>
        </p:spPr>
      </p:pic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0ADB1CED-2587-444D-8902-ABC781C7C2F9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178920" y="112680"/>
            <a:ext cx="862956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Something I came across while looking at automated Taint Analysis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4" name="Google Shape;262;p36" descr=""/>
          <p:cNvPicPr/>
          <p:nvPr/>
        </p:nvPicPr>
        <p:blipFill>
          <a:blip r:embed="rId1"/>
          <a:stretch/>
        </p:blipFill>
        <p:spPr>
          <a:xfrm>
            <a:off x="359640" y="1302840"/>
            <a:ext cx="3934080" cy="1973160"/>
          </a:xfrm>
          <a:prstGeom prst="rect">
            <a:avLst/>
          </a:prstGeom>
          <a:ln>
            <a:noFill/>
          </a:ln>
        </p:spPr>
      </p:pic>
      <p:pic>
        <p:nvPicPr>
          <p:cNvPr id="195" name="Google Shape;263;p36" descr=""/>
          <p:cNvPicPr/>
          <p:nvPr/>
        </p:nvPicPr>
        <p:blipFill>
          <a:blip r:embed="rId2"/>
          <a:stretch/>
        </p:blipFill>
        <p:spPr>
          <a:xfrm>
            <a:off x="4446360" y="714600"/>
            <a:ext cx="4544640" cy="3519360"/>
          </a:xfrm>
          <a:prstGeom prst="rect">
            <a:avLst/>
          </a:prstGeom>
          <a:ln>
            <a:noFill/>
          </a:ln>
        </p:spPr>
      </p:pic>
      <p:sp>
        <p:nvSpPr>
          <p:cNvPr id="196" name="CustomShape 3"/>
          <p:cNvSpPr/>
          <p:nvPr/>
        </p:nvSpPr>
        <p:spPr>
          <a:xfrm>
            <a:off x="178920" y="4663080"/>
            <a:ext cx="47754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3"/>
              </a:rPr>
              <a:t>https://www.darpa.mil/program/cyber-grand-challenge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4"/>
          <p:cNvSpPr/>
          <p:nvPr/>
        </p:nvSpPr>
        <p:spPr>
          <a:xfrm>
            <a:off x="280800" y="3504960"/>
            <a:ext cx="385236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 CTF between computers with no human intervention.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ad1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ABD8696C-2A22-4E58-B9F5-8DF7A74AC6F9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89640" y="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Some Mitigation Methods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Google Shape;75;p15" descr=""/>
          <p:cNvPicPr/>
          <p:nvPr/>
        </p:nvPicPr>
        <p:blipFill>
          <a:blip r:embed="rId1"/>
          <a:stretch/>
        </p:blipFill>
        <p:spPr>
          <a:xfrm>
            <a:off x="441360" y="1352160"/>
            <a:ext cx="1678320" cy="2544480"/>
          </a:xfrm>
          <a:prstGeom prst="rect">
            <a:avLst/>
          </a:prstGeom>
          <a:ln>
            <a:noFill/>
          </a:ln>
        </p:spPr>
      </p:pic>
      <p:pic>
        <p:nvPicPr>
          <p:cNvPr id="92" name="Google Shape;76;p15" descr=""/>
          <p:cNvPicPr/>
          <p:nvPr/>
        </p:nvPicPr>
        <p:blipFill>
          <a:blip r:embed="rId2"/>
          <a:stretch/>
        </p:blipFill>
        <p:spPr>
          <a:xfrm>
            <a:off x="3774960" y="1368720"/>
            <a:ext cx="5164920" cy="2374560"/>
          </a:xfrm>
          <a:prstGeom prst="rect">
            <a:avLst/>
          </a:prstGeom>
          <a:ln>
            <a:noFill/>
          </a:ln>
        </p:spPr>
      </p:pic>
      <p:sp>
        <p:nvSpPr>
          <p:cNvPr id="93" name="CustomShape 3"/>
          <p:cNvSpPr/>
          <p:nvPr/>
        </p:nvSpPr>
        <p:spPr>
          <a:xfrm>
            <a:off x="89640" y="4795560"/>
            <a:ext cx="5643000" cy="39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3"/>
              </a:rPr>
              <a:t>https://arxiv.org/pdf/1807.05843.pdf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ad1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CFC90CB3-E196-429A-9293-36274E376336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95" name="Google Shape;83;p16" descr=""/>
          <p:cNvPicPr/>
          <p:nvPr/>
        </p:nvPicPr>
        <p:blipFill>
          <a:blip r:embed="rId1"/>
          <a:stretch/>
        </p:blipFill>
        <p:spPr>
          <a:xfrm>
            <a:off x="2358360" y="1126800"/>
            <a:ext cx="3861000" cy="2311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A37A3E76-DA99-42F9-97DB-AE6DB970E346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128880" y="5868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Pointer Hardening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Google Shape;90;p17" descr=""/>
          <p:cNvPicPr/>
          <p:nvPr/>
        </p:nvPicPr>
        <p:blipFill>
          <a:blip r:embed="rId1"/>
          <a:stretch/>
        </p:blipFill>
        <p:spPr>
          <a:xfrm>
            <a:off x="201240" y="606240"/>
            <a:ext cx="8062200" cy="3751920"/>
          </a:xfrm>
          <a:prstGeom prst="rect">
            <a:avLst/>
          </a:prstGeom>
          <a:ln>
            <a:noFill/>
          </a:ln>
        </p:spPr>
      </p:pic>
      <p:sp>
        <p:nvSpPr>
          <p:cNvPr id="99" name="CustomShape 3"/>
          <p:cNvSpPr/>
          <p:nvPr/>
        </p:nvSpPr>
        <p:spPr>
          <a:xfrm>
            <a:off x="201240" y="4358520"/>
            <a:ext cx="552960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Assuming ternary operator has a branchless implementation.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4"/>
          <p:cNvSpPr/>
          <p:nvPr/>
        </p:nvSpPr>
        <p:spPr>
          <a:xfrm>
            <a:off x="99720" y="4749840"/>
            <a:ext cx="8944560" cy="39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2"/>
              </a:rPr>
              <a:t>https://docs.google.com/document/d/1wwcfv3UV9ZnZVcGiGuoITT_61e_Ko3TmoCS3uXLcJR0/edit#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EFFE6411-A67B-497C-83A4-D677E6DE8B26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116640" y="-6012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Machine IR(MIR)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3" name="Google Shape;99;p18" descr=""/>
          <p:cNvPicPr/>
          <p:nvPr/>
        </p:nvPicPr>
        <p:blipFill>
          <a:blip r:embed="rId1"/>
          <a:srcRect l="6369" t="7500" r="14005" b="25602"/>
          <a:stretch/>
        </p:blipFill>
        <p:spPr>
          <a:xfrm>
            <a:off x="1719000" y="442800"/>
            <a:ext cx="7259760" cy="3430800"/>
          </a:xfrm>
          <a:prstGeom prst="rect">
            <a:avLst/>
          </a:prstGeom>
          <a:ln>
            <a:noFill/>
          </a:ln>
        </p:spPr>
      </p:pic>
      <p:sp>
        <p:nvSpPr>
          <p:cNvPr id="104" name="CustomShape 3"/>
          <p:cNvSpPr/>
          <p:nvPr/>
        </p:nvSpPr>
        <p:spPr>
          <a:xfrm>
            <a:off x="0" y="3800520"/>
            <a:ext cx="7899120" cy="30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MIR is a human readable serialization format 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Represents LLVM’s machine specific intermediate representation.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Uses YAML container.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It is not SSA.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Register Allocation has happened.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2F562EB1-A589-42FE-A13F-479E1266EBE1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149760" y="13860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Why MIR and not IR ?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CustomShape 3"/>
          <p:cNvSpPr/>
          <p:nvPr/>
        </p:nvSpPr>
        <p:spPr>
          <a:xfrm>
            <a:off x="269280" y="1011960"/>
            <a:ext cx="8202960" cy="203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Mitigations added in IR might be removed by the other passes.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Optimisations might remove the vulnerability.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Optimisations might induce the vulnerability.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Calculating the SEW might not be possible.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Better analysis of the vulnerability.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8" name="Google Shape;108;p19" descr=""/>
          <p:cNvPicPr/>
          <p:nvPr/>
        </p:nvPicPr>
        <p:blipFill>
          <a:blip r:embed="rId1"/>
          <a:stretch/>
        </p:blipFill>
        <p:spPr>
          <a:xfrm>
            <a:off x="4905720" y="1421640"/>
            <a:ext cx="4057200" cy="1628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B66A8ABF-6FAB-462D-92E1-F8BBE7645A29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149760" y="13860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Why finally IR and not MIR ?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3"/>
          <p:cNvSpPr/>
          <p:nvPr/>
        </p:nvSpPr>
        <p:spPr>
          <a:xfrm>
            <a:off x="284040" y="990000"/>
            <a:ext cx="8306280" cy="363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1"/>
              </a:rPr>
              <a:t>_mm_lfence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→ declare void @llvm.x86.sse2.lfence()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Spectre works by exploiting high level code.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371600" indent="-317160">
              <a:lnSpc>
                <a:spcPct val="150000"/>
              </a:lnSpc>
              <a:buClr>
                <a:srgbClr val="000000"/>
              </a:buClr>
              <a:buFont typeface="Arial"/>
              <a:buChar char="■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Happens where untrusted input is used.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371600" indent="-317160">
              <a:lnSpc>
                <a:spcPct val="150000"/>
              </a:lnSpc>
              <a:buClr>
                <a:srgbClr val="000000"/>
              </a:buClr>
              <a:buFont typeface="Arial"/>
              <a:buChar char="■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Attack requires a lot of tries.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Exploitation of optimisation introduced vulnerability is not practical.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Only test case with ternary operator had it’s vulnerability removed on optimisation.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Bhanu &amp; Aishwarya’s project calculates opCycles. Which should allow us to use SEW.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Analysis is better in MIR but Implementation complexity is more.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Better for creating a POC and initial prototyping.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4"/>
          <p:cNvSpPr/>
          <p:nvPr/>
        </p:nvSpPr>
        <p:spPr>
          <a:xfrm>
            <a:off x="200520" y="4694040"/>
            <a:ext cx="715644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2"/>
              </a:rPr>
              <a:t>https://docs.microsoft.com/en-us/previous-versions/hh977023(v=vs.140)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3" name="Google Shape;117;p20" descr=""/>
          <p:cNvPicPr/>
          <p:nvPr/>
        </p:nvPicPr>
        <p:blipFill>
          <a:blip r:embed="rId3"/>
          <a:stretch/>
        </p:blipFill>
        <p:spPr>
          <a:xfrm>
            <a:off x="7481160" y="138600"/>
            <a:ext cx="1635840" cy="2480040"/>
          </a:xfrm>
          <a:prstGeom prst="rect">
            <a:avLst/>
          </a:prstGeom>
          <a:ln>
            <a:noFill/>
          </a:ln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725AC04A-88A0-44AD-865D-7FFADAF7C436}" type="slidenum">
              <a:rPr b="0" lang="en-IN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149760" y="138600"/>
            <a:ext cx="458820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Code Pipeline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CustomShape 3"/>
          <p:cNvSpPr/>
          <p:nvPr/>
        </p:nvSpPr>
        <p:spPr>
          <a:xfrm>
            <a:off x="291240" y="982800"/>
            <a:ext cx="2249280" cy="6987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Collect Initially Tainted Statements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4"/>
          <p:cNvSpPr/>
          <p:nvPr/>
        </p:nvSpPr>
        <p:spPr>
          <a:xfrm>
            <a:off x="6725880" y="2365920"/>
            <a:ext cx="2249280" cy="6987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Get All tainted statements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Inter-Procedural(DU, UD Soup)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5"/>
          <p:cNvSpPr/>
          <p:nvPr/>
        </p:nvSpPr>
        <p:spPr>
          <a:xfrm>
            <a:off x="6725880" y="982800"/>
            <a:ext cx="2249280" cy="6987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Do Intra Procedural Taint Propagation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6"/>
          <p:cNvSpPr/>
          <p:nvPr/>
        </p:nvSpPr>
        <p:spPr>
          <a:xfrm>
            <a:off x="3508560" y="982800"/>
            <a:ext cx="2249280" cy="6987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Get All tainted statements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Intra-Procedural(DU, UD Soup)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7"/>
          <p:cNvSpPr/>
          <p:nvPr/>
        </p:nvSpPr>
        <p:spPr>
          <a:xfrm>
            <a:off x="3508560" y="2409480"/>
            <a:ext cx="2249280" cy="6987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Get Tainted Branches.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(Tainted variables &amp; Tainted Mem Operation)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8"/>
          <p:cNvSpPr/>
          <p:nvPr/>
        </p:nvSpPr>
        <p:spPr>
          <a:xfrm>
            <a:off x="291240" y="2409480"/>
            <a:ext cx="2249280" cy="6987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Insert lfences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9"/>
          <p:cNvSpPr/>
          <p:nvPr/>
        </p:nvSpPr>
        <p:spPr>
          <a:xfrm>
            <a:off x="2540880" y="1332360"/>
            <a:ext cx="9673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10"/>
          <p:cNvSpPr/>
          <p:nvPr/>
        </p:nvSpPr>
        <p:spPr>
          <a:xfrm>
            <a:off x="5765400" y="1332360"/>
            <a:ext cx="9673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CustomShape 11"/>
          <p:cNvSpPr/>
          <p:nvPr/>
        </p:nvSpPr>
        <p:spPr>
          <a:xfrm>
            <a:off x="7850880" y="1681920"/>
            <a:ext cx="360" cy="683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12"/>
          <p:cNvSpPr/>
          <p:nvPr/>
        </p:nvSpPr>
        <p:spPr>
          <a:xfrm rot="10800000">
            <a:off x="6725880" y="2715480"/>
            <a:ext cx="960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13"/>
          <p:cNvSpPr/>
          <p:nvPr/>
        </p:nvSpPr>
        <p:spPr>
          <a:xfrm rot="10800000">
            <a:off x="3508560" y="2759040"/>
            <a:ext cx="9673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2019-03-17T11:50:58Z</dcterms:modified>
  <cp:revision>1</cp:revision>
  <dc:subject/>
  <dc:title/>
</cp:coreProperties>
</file>